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3" r:id="rId5"/>
    <p:sldId id="275" r:id="rId6"/>
    <p:sldId id="280" r:id="rId7"/>
    <p:sldId id="277" r:id="rId8"/>
    <p:sldId id="276" r:id="rId9"/>
    <p:sldId id="283" r:id="rId10"/>
    <p:sldId id="287" r:id="rId11"/>
    <p:sldId id="288" r:id="rId12"/>
    <p:sldId id="289" r:id="rId13"/>
    <p:sldId id="286" r:id="rId14"/>
    <p:sldId id="281" r:id="rId15"/>
    <p:sldId id="290" r:id="rId16"/>
    <p:sldId id="292" r:id="rId17"/>
    <p:sldId id="291" r:id="rId18"/>
    <p:sldId id="279" r:id="rId19"/>
    <p:sldId id="293" r:id="rId20"/>
    <p:sldId id="278" r:id="rId2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546"/>
    <a:srgbClr val="476693"/>
    <a:srgbClr val="D8BEB2"/>
    <a:srgbClr val="753F2D"/>
    <a:srgbClr val="5E3324"/>
    <a:srgbClr val="8A4C34"/>
    <a:srgbClr val="815550"/>
    <a:srgbClr val="A3573E"/>
    <a:srgbClr val="E7E6E6"/>
    <a:srgbClr val="C28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A3BBE6-4D77-470E-A313-02BEF6139AEA}" v="181" dt="2025-04-17T05:13:04.042"/>
    <p1510:client id="{E112DBE4-A1B9-4B66-AD49-2DFBF3CF2E58}" v="378" dt="2025-04-17T12:25:36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6327"/>
  </p:normalViewPr>
  <p:slideViewPr>
    <p:cSldViewPr snapToGrid="0">
      <p:cViewPr varScale="1">
        <p:scale>
          <a:sx n="81" d="100"/>
          <a:sy n="81" d="100"/>
        </p:scale>
        <p:origin x="672" y="62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4/18/2025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34" y="1593527"/>
            <a:ext cx="6400800" cy="2387600"/>
          </a:xfrm>
        </p:spPr>
        <p:txBody>
          <a:bodyPr>
            <a:normAutofit/>
          </a:bodyPr>
          <a:lstStyle/>
          <a:p>
            <a:r>
              <a:rPr lang="en-US" dirty="0"/>
              <a:t>CS563:NLP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341" y="4699145"/>
            <a:ext cx="5486400" cy="384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Rizvi Chintada 2101CS20</a:t>
            </a:r>
          </a:p>
          <a:p>
            <a:r>
              <a:rPr lang="en-US" dirty="0">
                <a:cs typeface="Arial"/>
              </a:rPr>
              <a:t>Kasula Sravanthi 2101CS35</a:t>
            </a:r>
          </a:p>
          <a:p>
            <a:r>
              <a:rPr lang="en-US" dirty="0">
                <a:cs typeface="Arial"/>
              </a:rPr>
              <a:t>Varsha Kotakonda 2101CS81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DCCC2-982E-CADC-65C6-D621448E9061}"/>
              </a:ext>
            </a:extLst>
          </p:cNvPr>
          <p:cNvSpPr txBox="1"/>
          <p:nvPr/>
        </p:nvSpPr>
        <p:spPr>
          <a:xfrm>
            <a:off x="3102429" y="2890157"/>
            <a:ext cx="5878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Title: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Dialogue Summarization on DailyDialog Dataset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295DA-1040-DE82-A22F-42DDF349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2A116-1B34-BE17-26CC-9F4A978C07E9}"/>
              </a:ext>
            </a:extLst>
          </p:cNvPr>
          <p:cNvSpPr txBox="1"/>
          <p:nvPr/>
        </p:nvSpPr>
        <p:spPr>
          <a:xfrm>
            <a:off x="609377" y="1007775"/>
            <a:ext cx="951303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Arial"/>
              </a:rPr>
              <a:t>6. GENERATING SUMMARIES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47895-A443-2EA4-FC77-38DC2F07A8D0}"/>
              </a:ext>
            </a:extLst>
          </p:cNvPr>
          <p:cNvSpPr txBox="1"/>
          <p:nvPr/>
        </p:nvSpPr>
        <p:spPr>
          <a:xfrm>
            <a:off x="685800" y="3429000"/>
            <a:ext cx="9436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Used the fine-tuned DialoGPT model to generate summaries for input dialogues.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Summaries are saved in a </a:t>
            </a:r>
            <a:r>
              <a:rPr lang="en-IN" sz="2800" i="1" dirty="0"/>
              <a:t>.csv </a:t>
            </a:r>
            <a:r>
              <a:rPr lang="en-IN" sz="2800" dirty="0"/>
              <a:t>file for evaluation and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Beam search or top-k sampling is used for better generation quality</a:t>
            </a:r>
          </a:p>
        </p:txBody>
      </p:sp>
    </p:spTree>
    <p:extLst>
      <p:ext uri="{BB962C8B-B14F-4D97-AF65-F5344CB8AC3E}">
        <p14:creationId xmlns:p14="http://schemas.microsoft.com/office/powerpoint/2010/main" val="227527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1B93BB-50E9-90E0-BCFC-E1A3A455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9" y="161636"/>
            <a:ext cx="11600241" cy="6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AB92D-FB22-2D6C-7D23-A3A5D810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A23A2-7A21-354E-EF6C-F2904575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AAB7D-D90D-E492-DC03-22F9C21D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1397996" cy="575321"/>
          </a:xfrm>
        </p:spPr>
        <p:txBody>
          <a:bodyPr/>
          <a:lstStyle/>
          <a:p>
            <a:r>
              <a:rPr lang="en-IN" sz="4400" dirty="0"/>
              <a:t>7. EVALUATION WITH ROGUE SCORES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C2079-7C4B-30D2-21CD-FEE20BA43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Evaluation Metrics Used: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736CE6-2A2B-3559-AF5C-7D02A2578D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1800" dirty="0"/>
              <a:t>ROGUE-1: Overlap of unigrams (words)</a:t>
            </a:r>
          </a:p>
          <a:p>
            <a:r>
              <a:rPr lang="en-IN" sz="1800" dirty="0"/>
              <a:t>ROGUE-2: Overlap of bigrams(word pairs)</a:t>
            </a:r>
          </a:p>
          <a:p>
            <a:r>
              <a:rPr lang="en-IN" sz="1800" dirty="0"/>
              <a:t>ROGUE-L: Longest common subsequence</a:t>
            </a:r>
          </a:p>
          <a:p>
            <a:r>
              <a:rPr lang="en-IN" sz="1800" dirty="0"/>
              <a:t>ROGUE-LSUM: Summary-level LCS score (variant)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A1412-6706-7F32-58EE-DA912C20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6" t="25371" r="23947" b="12681"/>
          <a:stretch/>
        </p:blipFill>
        <p:spPr>
          <a:xfrm>
            <a:off x="6201348" y="3073192"/>
            <a:ext cx="3921060" cy="20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091C4-A9B7-1C97-00D5-73F6DDF8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DAAE5D-EA72-542A-D7D9-73631794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97" y="1002475"/>
            <a:ext cx="4846320" cy="1682749"/>
          </a:xfrm>
        </p:spPr>
        <p:txBody>
          <a:bodyPr/>
          <a:lstStyle/>
          <a:p>
            <a:r>
              <a:rPr lang="en-IN" dirty="0"/>
              <a:t>Chatbot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69DA7A-D71D-23B3-EA82-662EC8D9F3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4264" y="1481981"/>
            <a:ext cx="6014139" cy="1682750"/>
          </a:xfrm>
        </p:spPr>
        <p:txBody>
          <a:bodyPr/>
          <a:lstStyle/>
          <a:p>
            <a:r>
              <a:rPr lang="en-US" sz="2000" dirty="0"/>
              <a:t>We deployed our fine-tuned DialoGPT-Medium model as a chatbot.</a:t>
            </a:r>
          </a:p>
          <a:p>
            <a:r>
              <a:rPr lang="en-US" sz="2000" dirty="0"/>
              <a:t>Users can interact with the bot, which generates contextually relevant, human-like responses.</a:t>
            </a:r>
          </a:p>
          <a:p>
            <a:r>
              <a:rPr lang="en-US" sz="2000" dirty="0"/>
              <a:t>This demonstrates the practical application of our dialogue summarization and generation pipeline.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6363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90DB1-5EAF-742C-FA3C-2778EB7C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670A6-58C5-C705-E1B5-4532CCE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2" y="576072"/>
            <a:ext cx="7892144" cy="57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2C4D-3F97-1652-3A4A-C989986D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6251"/>
            <a:ext cx="4846320" cy="1682749"/>
          </a:xfrm>
        </p:spPr>
        <p:txBody>
          <a:bodyPr/>
          <a:lstStyle/>
          <a:p>
            <a:r>
              <a:rPr lang="en-US" sz="4400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08378E4-1369-B8BE-D097-D0A68C9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AF283-09A1-52B9-DD90-F0D09AD015C5}"/>
              </a:ext>
            </a:extLst>
          </p:cNvPr>
          <p:cNvSpPr txBox="1"/>
          <p:nvPr/>
        </p:nvSpPr>
        <p:spPr>
          <a:xfrm>
            <a:off x="4376057" y="2792185"/>
            <a:ext cx="75829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Successfully fine-tuned DialoGPT-Medium on the DailyDialog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Generated meaningful summaries from multi-turn dialogues.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Achieved decent ROGUE scores, validating the quality of generated summaries.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 Successfully deployed chatbot using the summarization function that we created.</a:t>
            </a:r>
          </a:p>
        </p:txBody>
      </p:sp>
    </p:spTree>
    <p:extLst>
      <p:ext uri="{BB962C8B-B14F-4D97-AF65-F5344CB8AC3E}">
        <p14:creationId xmlns:p14="http://schemas.microsoft.com/office/powerpoint/2010/main" val="61635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4615A-EAC5-A325-3D9F-36A08D06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A6A830-E45E-F0D1-6429-0CC94AED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pic>
        <p:nvPicPr>
          <p:cNvPr id="10" name="2025-04-18 16-54-30">
            <a:hlinkClick r:id="" action="ppaction://media"/>
            <a:extLst>
              <a:ext uri="{FF2B5EF4-FFF2-40B4-BE49-F238E27FC236}">
                <a16:creationId xmlns:a16="http://schemas.microsoft.com/office/drawing/2014/main" id="{3C39E46A-7AB5-63C9-E19A-B4588AD9F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9360" y="1399032"/>
            <a:ext cx="7569724" cy="42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66A1BD-2500-AB18-9DCA-0585F33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19F46-006B-6270-A445-20062516D15E}"/>
              </a:ext>
            </a:extLst>
          </p:cNvPr>
          <p:cNvSpPr txBox="1"/>
          <p:nvPr/>
        </p:nvSpPr>
        <p:spPr>
          <a:xfrm>
            <a:off x="6096000" y="3429000"/>
            <a:ext cx="585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84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103" y="1885966"/>
            <a:ext cx="10432809" cy="704088"/>
          </a:xfrm>
        </p:spPr>
        <p:txBody>
          <a:bodyPr/>
          <a:lstStyle/>
          <a:p>
            <a:r>
              <a:rPr lang="en-US" sz="4400" b="1" dirty="0">
                <a:cs typeface="Arial"/>
              </a:rPr>
              <a:t>Project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61E72-6BC4-3ACF-052E-17EEEFB83012}"/>
              </a:ext>
            </a:extLst>
          </p:cNvPr>
          <p:cNvSpPr txBox="1"/>
          <p:nvPr/>
        </p:nvSpPr>
        <p:spPr>
          <a:xfrm>
            <a:off x="2428103" y="2912076"/>
            <a:ext cx="9050883" cy="22398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Summarize conversations</a:t>
            </a:r>
            <a:endParaRPr lang="en-US" sz="2400" dirty="0"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dirty="0"/>
              <a:t> Measure and minimize information loss</a:t>
            </a: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2400" dirty="0"/>
              <a:t> Generate context-aware responses based on summarized content.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B5A84-0B8C-FFA0-DC42-ECFF5AF1FB6E}"/>
              </a:ext>
            </a:extLst>
          </p:cNvPr>
          <p:cNvSpPr txBox="1"/>
          <p:nvPr/>
        </p:nvSpPr>
        <p:spPr>
          <a:xfrm>
            <a:off x="4814048" y="308384"/>
            <a:ext cx="6844552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dirty="0"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2000" b="1" dirty="0"/>
              <a:t>Dataset Preprocessing:</a:t>
            </a:r>
            <a:endParaRPr lang="en-US" sz="2000" b="1" dirty="0"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en-US" sz="2000" dirty="0"/>
              <a:t>Loaded and preprocessed the DailyDialog dataset, concatenating dialogue utterances into one string.</a:t>
            </a:r>
            <a:endParaRPr lang="en-US" sz="2000" dirty="0">
              <a:cs typeface="Arial"/>
            </a:endParaRPr>
          </a:p>
          <a:p>
            <a:pPr marL="0" lvl="1"/>
            <a:endParaRPr lang="en-US" sz="2000" dirty="0"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2000" b="1" dirty="0"/>
              <a:t>Model Initialization:</a:t>
            </a:r>
            <a:endParaRPr lang="en-US" sz="2000" b="1" dirty="0">
              <a:cs typeface="Arial"/>
            </a:endParaRPr>
          </a:p>
          <a:p>
            <a:pPr marL="228600" lvl="1" indent="-228600">
              <a:buFont typeface="Arial"/>
              <a:buChar char="•"/>
            </a:pPr>
            <a:r>
              <a:rPr lang="en-US" sz="2000" dirty="0"/>
              <a:t>Loaded the pre-trained DialoGPT-Medium model and tokenizer using Hugging Face.</a:t>
            </a:r>
            <a:endParaRPr lang="en-US" sz="2000" dirty="0">
              <a:cs typeface="Arial"/>
            </a:endParaRPr>
          </a:p>
          <a:p>
            <a:pPr marL="0" lvl="1"/>
            <a:endParaRPr lang="en-US" sz="2000" dirty="0"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2000" b="1" dirty="0"/>
              <a:t>Dataset Encoding:</a:t>
            </a:r>
            <a:endParaRPr lang="en-US" sz="2000" b="1" dirty="0">
              <a:cs typeface="Arial"/>
            </a:endParaRPr>
          </a:p>
          <a:p>
            <a:pPr marL="228600" lvl="1" indent="-228600">
              <a:buFont typeface="Arial"/>
              <a:buChar char="•"/>
            </a:pPr>
            <a:r>
              <a:rPr lang="en-US" sz="2000" dirty="0"/>
              <a:t>Tokenized the dialogues and created labels for language modeling.</a:t>
            </a:r>
            <a:endParaRPr lang="en-US" sz="2000" dirty="0">
              <a:cs typeface="Arial"/>
            </a:endParaRPr>
          </a:p>
          <a:p>
            <a:pPr marL="0" lvl="1"/>
            <a:endParaRPr lang="en-US" sz="2000" dirty="0"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2000" b="1" dirty="0"/>
              <a:t>Training Setup:</a:t>
            </a:r>
            <a:endParaRPr lang="en-US" sz="2000" b="1" dirty="0">
              <a:cs typeface="Arial"/>
            </a:endParaRPr>
          </a:p>
          <a:p>
            <a:pPr marL="228600" lvl="1" indent="-228600">
              <a:buFont typeface="Arial"/>
              <a:buChar char="•"/>
            </a:pPr>
            <a:r>
              <a:rPr lang="en-US" sz="2000" dirty="0"/>
              <a:t>Defined training parameters (batch size, epochs, etc.) and used the Trainer API for training.</a:t>
            </a:r>
            <a:endParaRPr lang="en-US" sz="2000" dirty="0">
              <a:cs typeface="Arial"/>
            </a:endParaRPr>
          </a:p>
          <a:p>
            <a:pPr marL="0" lvl="1"/>
            <a:endParaRPr lang="en-US" sz="2000" dirty="0"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2000" b="1" dirty="0"/>
              <a:t>Evaluation:</a:t>
            </a:r>
            <a:endParaRPr lang="en-US" sz="2000" b="1" dirty="0">
              <a:cs typeface="Arial"/>
            </a:endParaRPr>
          </a:p>
          <a:p>
            <a:pPr marL="228600" lvl="1" indent="-228600">
              <a:buFont typeface="Arial"/>
              <a:buChar char="•"/>
            </a:pPr>
            <a:r>
              <a:rPr lang="en-US" sz="2000" dirty="0"/>
              <a:t>Evaluate model performance before and after fine-tuning, comparing predictions with ground truth.</a:t>
            </a:r>
            <a:endParaRPr lang="en-US" sz="2000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EFDD1-AC36-0DF6-F58B-E721B7562F57}"/>
              </a:ext>
            </a:extLst>
          </p:cNvPr>
          <p:cNvSpPr txBox="1"/>
          <p:nvPr/>
        </p:nvSpPr>
        <p:spPr>
          <a:xfrm>
            <a:off x="533400" y="2068606"/>
            <a:ext cx="37517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Fine-Tuning DialoGPT-Medium on DailyDialog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+mj-lt"/>
                <a:cs typeface="+mj-lt"/>
              </a:rPr>
              <a:t>1. Dataset loading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4F-23A1-85D4-2713-57D743F8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Description: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598" y="3453053"/>
            <a:ext cx="5961488" cy="28722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sz="1900" dirty="0">
                <a:ea typeface="+mn-lt"/>
                <a:cs typeface="+mn-lt"/>
              </a:rPr>
              <a:t>Source: Hugging Face – DailyDialog</a:t>
            </a:r>
          </a:p>
          <a:p>
            <a:pPr marL="283210" indent="-283210"/>
            <a:r>
              <a:rPr lang="en-US" sz="1900" dirty="0">
                <a:ea typeface="+mn-lt"/>
                <a:cs typeface="+mn-lt"/>
              </a:rPr>
              <a:t>High-quality multi-turn dialogues</a:t>
            </a:r>
            <a:endParaRPr lang="en-US" sz="1900" dirty="0"/>
          </a:p>
          <a:p>
            <a:pPr marL="283210" indent="-283210"/>
            <a:r>
              <a:rPr lang="en-US" sz="1900" dirty="0">
                <a:ea typeface="+mn-lt"/>
                <a:cs typeface="+mn-lt"/>
              </a:rPr>
              <a:t>Covers daily conversation</a:t>
            </a:r>
            <a:endParaRPr lang="en-US" sz="1900" dirty="0"/>
          </a:p>
          <a:p>
            <a:pPr marL="283210" indent="-283210"/>
            <a:r>
              <a:rPr lang="en-US" sz="1900" dirty="0">
                <a:ea typeface="+mn-lt"/>
                <a:cs typeface="+mn-lt"/>
              </a:rPr>
              <a:t>Contains ~13k conversations</a:t>
            </a:r>
          </a:p>
          <a:p>
            <a:pPr marL="283210" indent="-283210"/>
            <a:r>
              <a:rPr lang="en-US" sz="1900" dirty="0">
                <a:ea typeface="+mn-lt"/>
                <a:cs typeface="+mn-lt"/>
              </a:rPr>
              <a:t>Data stats (number of conversations, avg. turns, etc.)</a:t>
            </a:r>
            <a:endParaRPr lang="en-US" sz="1900" dirty="0"/>
          </a:p>
          <a:p>
            <a:pPr marL="0" indent="0">
              <a:buNone/>
            </a:pPr>
            <a:endParaRPr lang="en-US" sz="1900" dirty="0">
              <a:cs typeface="Arial"/>
            </a:endParaRPr>
          </a:p>
          <a:p>
            <a:pPr marL="283210" indent="-283210"/>
            <a:endParaRPr lang="en-US" sz="1900" dirty="0">
              <a:cs typeface="Arial"/>
            </a:endParaRPr>
          </a:p>
          <a:p>
            <a:pPr marL="283210" indent="-283210"/>
            <a:endParaRPr lang="en-US" sz="1900" dirty="0"/>
          </a:p>
          <a:p>
            <a:pPr marL="283210" indent="-283210"/>
            <a:endParaRPr lang="en-US" sz="1900" dirty="0"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4C4ECD-2BD3-90A6-2853-FCA009D0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6" b="14115"/>
          <a:stretch/>
        </p:blipFill>
        <p:spPr>
          <a:xfrm>
            <a:off x="6940223" y="2676131"/>
            <a:ext cx="3923315" cy="41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87901-3040-8D63-797C-62113CF1A997}"/>
              </a:ext>
            </a:extLst>
          </p:cNvPr>
          <p:cNvSpPr txBox="1"/>
          <p:nvPr/>
        </p:nvSpPr>
        <p:spPr>
          <a:xfrm>
            <a:off x="702129" y="1534886"/>
            <a:ext cx="773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+mj-lt"/>
              </a:rPr>
              <a:t>2. MODEL INITIALIZATION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AD062-0889-A7CD-6847-8785D305091D}"/>
              </a:ext>
            </a:extLst>
          </p:cNvPr>
          <p:cNvSpPr txBox="1"/>
          <p:nvPr/>
        </p:nvSpPr>
        <p:spPr>
          <a:xfrm>
            <a:off x="702129" y="2906486"/>
            <a:ext cx="1017270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Loaded pre-trained DialoGPT-Medium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Initialized GPT2Tokenizer and GPT2LMHeadModel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Model is fine-tuned for dialogue generation tasks</a:t>
            </a:r>
          </a:p>
          <a:p>
            <a:r>
              <a:rPr lang="en-IN" sz="2500" dirty="0">
                <a:solidFill>
                  <a:schemeClr val="bg1"/>
                </a:solidFill>
              </a:rPr>
              <a:t>Libraries: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Transformers by Hugging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GPT2Tokenizer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GPT2LMHeadModel</a:t>
            </a:r>
          </a:p>
        </p:txBody>
      </p:sp>
    </p:spTree>
    <p:extLst>
      <p:ext uri="{BB962C8B-B14F-4D97-AF65-F5344CB8AC3E}">
        <p14:creationId xmlns:p14="http://schemas.microsoft.com/office/powerpoint/2010/main" val="327464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68DE-3756-7E72-3F5A-34338BB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B9C72-7A7F-447F-FFA7-587C9FE823BD}"/>
              </a:ext>
            </a:extLst>
          </p:cNvPr>
          <p:cNvSpPr txBox="1"/>
          <p:nvPr/>
        </p:nvSpPr>
        <p:spPr>
          <a:xfrm>
            <a:off x="669472" y="1257300"/>
            <a:ext cx="9095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+mj-lt"/>
              </a:rPr>
              <a:t>3. DATASET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5142D-431E-0C30-5D57-C476F79FACC1}"/>
              </a:ext>
            </a:extLst>
          </p:cNvPr>
          <p:cNvSpPr txBox="1"/>
          <p:nvPr/>
        </p:nvSpPr>
        <p:spPr>
          <a:xfrm>
            <a:off x="748393" y="3148149"/>
            <a:ext cx="10695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Tokenized each concatenated conversation using the tokenizer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Created input IDs for the model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Generated labels for training with padding tokens ignored (-100 for ignored positions)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Applied truncation and padding to ensure uniform sizes</a:t>
            </a:r>
          </a:p>
        </p:txBody>
      </p:sp>
    </p:spTree>
    <p:extLst>
      <p:ext uri="{BB962C8B-B14F-4D97-AF65-F5344CB8AC3E}">
        <p14:creationId xmlns:p14="http://schemas.microsoft.com/office/powerpoint/2010/main" val="47661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34959D-06AA-BA59-C508-665545F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771D9-DE61-856D-FB10-9617DD12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8F8E3-FCDF-E29B-1C62-E23B185B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7" y="757206"/>
            <a:ext cx="4002460" cy="1682749"/>
          </a:xfrm>
        </p:spPr>
        <p:txBody>
          <a:bodyPr/>
          <a:lstStyle/>
          <a:p>
            <a:r>
              <a:rPr lang="en-IN" sz="4000" dirty="0"/>
              <a:t>4. Training setup &amp; fine-tuning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7305E-28BD-6BDC-A0DB-0FD9A2D23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7880" y="318579"/>
            <a:ext cx="4828032" cy="490538"/>
          </a:xfrm>
        </p:spPr>
        <p:txBody>
          <a:bodyPr/>
          <a:lstStyle/>
          <a:p>
            <a:r>
              <a:rPr lang="en-IN" dirty="0"/>
              <a:t>Training Configuration: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4AE4D2-16F6-9C37-AEA2-776B56BB4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7880" y="3274645"/>
            <a:ext cx="4828032" cy="490538"/>
          </a:xfrm>
        </p:spPr>
        <p:txBody>
          <a:bodyPr/>
          <a:lstStyle/>
          <a:p>
            <a:r>
              <a:rPr lang="en-IN" dirty="0"/>
              <a:t>Process: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68AA1B-3D96-0594-F868-82B1A2F16B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7880" y="825944"/>
            <a:ext cx="4754880" cy="1682750"/>
          </a:xfrm>
        </p:spPr>
        <p:txBody>
          <a:bodyPr/>
          <a:lstStyle/>
          <a:p>
            <a:r>
              <a:rPr lang="en-IN" sz="1900" dirty="0"/>
              <a:t>Batch size – 4 or 8 based on memory</a:t>
            </a:r>
          </a:p>
          <a:p>
            <a:r>
              <a:rPr lang="en-IN" sz="1900" dirty="0"/>
              <a:t>Epochs – 3 to 5</a:t>
            </a:r>
          </a:p>
          <a:p>
            <a:r>
              <a:rPr lang="en-IN" sz="1900" dirty="0"/>
              <a:t>Optimizer &amp; Scheduler – default from </a:t>
            </a:r>
            <a:r>
              <a:rPr lang="en-IN" sz="1900" i="1" dirty="0"/>
              <a:t>trainer</a:t>
            </a:r>
            <a:endParaRPr lang="en-IN" sz="1900" dirty="0"/>
          </a:p>
          <a:p>
            <a:r>
              <a:rPr lang="en-IN" sz="1900" dirty="0"/>
              <a:t>Evaluation Strategy - per epoch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60B9DB-3E89-D25D-9E4C-91F3C193CF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7880" y="3689759"/>
            <a:ext cx="4754880" cy="1682750"/>
          </a:xfrm>
        </p:spPr>
        <p:txBody>
          <a:bodyPr/>
          <a:lstStyle/>
          <a:p>
            <a:r>
              <a:rPr lang="en-IN" sz="1900" dirty="0"/>
              <a:t>Defined </a:t>
            </a:r>
            <a:r>
              <a:rPr lang="en-IN" sz="1900" i="1" dirty="0" err="1"/>
              <a:t>TrainingArguments</a:t>
            </a:r>
            <a:r>
              <a:rPr lang="en-IN" sz="1900" dirty="0"/>
              <a:t> (output directory, learning rate, warmup steps)</a:t>
            </a:r>
          </a:p>
          <a:p>
            <a:r>
              <a:rPr lang="en-IN" sz="1900" dirty="0"/>
              <a:t>Used </a:t>
            </a:r>
            <a:r>
              <a:rPr lang="en-IN" sz="1900" i="1" dirty="0"/>
              <a:t>Trainer</a:t>
            </a:r>
            <a:r>
              <a:rPr lang="en-IN" sz="1900" dirty="0"/>
              <a:t> API to fine-tune the model on the dataset.</a:t>
            </a:r>
          </a:p>
          <a:p>
            <a:r>
              <a:rPr lang="en-IN" sz="1900" dirty="0"/>
              <a:t>Model learned to predict the next utterance in a dialogue context.</a:t>
            </a:r>
          </a:p>
        </p:txBody>
      </p:sp>
    </p:spTree>
    <p:extLst>
      <p:ext uri="{BB962C8B-B14F-4D97-AF65-F5344CB8AC3E}">
        <p14:creationId xmlns:p14="http://schemas.microsoft.com/office/powerpoint/2010/main" val="329445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5EC-2804-32D7-7DF4-47BD182C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1544682"/>
            <a:ext cx="11996057" cy="704088"/>
          </a:xfrm>
        </p:spPr>
        <p:txBody>
          <a:bodyPr/>
          <a:lstStyle/>
          <a:p>
            <a:r>
              <a:rPr lang="en-IN" sz="4000" dirty="0"/>
              <a:t>5. Monitoring training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7B83-6D4B-E298-88C4-B7104334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9473184" cy="3296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0" dirty="0">
                <a:solidFill>
                  <a:schemeClr val="tx1"/>
                </a:solidFill>
              </a:rPr>
              <a:t>This ensures that the model is learning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0" dirty="0">
                <a:solidFill>
                  <a:schemeClr val="tx1"/>
                </a:solidFill>
              </a:rPr>
              <a:t>Helps detect overfitting or underfitting during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0" dirty="0">
                <a:solidFill>
                  <a:schemeClr val="tx1"/>
                </a:solidFill>
              </a:rPr>
              <a:t>Tracked loss at regular intervals using the </a:t>
            </a:r>
            <a:r>
              <a:rPr lang="en-IN" sz="2600" b="0" i="1" dirty="0">
                <a:solidFill>
                  <a:schemeClr val="tx1"/>
                </a:solidFill>
              </a:rPr>
              <a:t>Trainer</a:t>
            </a:r>
            <a:r>
              <a:rPr lang="en-IN" sz="2600" b="0" dirty="0">
                <a:solidFill>
                  <a:schemeClr val="tx1"/>
                </a:solidFill>
              </a:rPr>
              <a:t>’s logging feature.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0" dirty="0">
                <a:solidFill>
                  <a:schemeClr val="tx1"/>
                </a:solidFill>
              </a:rPr>
              <a:t>Observed a gradual decrease in loss over epochs.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8C145-C441-BF9F-1C98-956A6EC2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A8391-6F46-FA69-9DC1-E7D8DFEC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583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6CB4B-3494-34B5-1DD1-90C19035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99ljlkhghfdghj9kl;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4003B2-330C-93F6-1B12-5F58C5E8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805373"/>
            <a:ext cx="9962030" cy="51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8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529</Words>
  <Application>Microsoft Office PowerPoint</Application>
  <PresentationFormat>Widescreen</PresentationFormat>
  <Paragraphs>105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CS563:NLP</vt:lpstr>
      <vt:lpstr>Project objectives</vt:lpstr>
      <vt:lpstr>PowerPoint Presentation</vt:lpstr>
      <vt:lpstr>1. Dataset loading</vt:lpstr>
      <vt:lpstr>PowerPoint Presentation</vt:lpstr>
      <vt:lpstr>PowerPoint Presentation</vt:lpstr>
      <vt:lpstr>4. Training setup &amp; fine-tuning</vt:lpstr>
      <vt:lpstr>5. Monitoring training loss</vt:lpstr>
      <vt:lpstr>PowerPoint Presentation</vt:lpstr>
      <vt:lpstr>PowerPoint Presentation</vt:lpstr>
      <vt:lpstr>PowerPoint Presentation</vt:lpstr>
      <vt:lpstr>7. EVALUATION WITH ROGUE SCORES</vt:lpstr>
      <vt:lpstr>Chatbot Deployment</vt:lpstr>
      <vt:lpstr>PowerPoint Presentation</vt:lpstr>
      <vt:lpstr>Conclusion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Kotakonda</dc:creator>
  <cp:lastModifiedBy>Varsha Kotakonda</cp:lastModifiedBy>
  <cp:revision>154</cp:revision>
  <dcterms:created xsi:type="dcterms:W3CDTF">2025-04-17T04:33:02Z</dcterms:created>
  <dcterms:modified xsi:type="dcterms:W3CDTF">2025-04-18T14:05:04Z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